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89"/>
  </p:notesMasterIdLst>
  <p:sldIdLst>
    <p:sldId id="256" r:id="rId2"/>
    <p:sldId id="258" r:id="rId3"/>
    <p:sldId id="358" r:id="rId4"/>
    <p:sldId id="360" r:id="rId5"/>
    <p:sldId id="312" r:id="rId6"/>
    <p:sldId id="278" r:id="rId7"/>
    <p:sldId id="277" r:id="rId8"/>
    <p:sldId id="275" r:id="rId9"/>
    <p:sldId id="331" r:id="rId10"/>
    <p:sldId id="297" r:id="rId11"/>
    <p:sldId id="571" r:id="rId12"/>
    <p:sldId id="330" r:id="rId13"/>
    <p:sldId id="632" r:id="rId14"/>
    <p:sldId id="399" r:id="rId15"/>
    <p:sldId id="437" r:id="rId16"/>
    <p:sldId id="438" r:id="rId17"/>
    <p:sldId id="361" r:id="rId18"/>
    <p:sldId id="293" r:id="rId19"/>
    <p:sldId id="386" r:id="rId20"/>
    <p:sldId id="292" r:id="rId21"/>
    <p:sldId id="257" r:id="rId22"/>
    <p:sldId id="362" r:id="rId23"/>
    <p:sldId id="387" r:id="rId24"/>
    <p:sldId id="446" r:id="rId25"/>
    <p:sldId id="385" r:id="rId26"/>
    <p:sldId id="288" r:id="rId27"/>
    <p:sldId id="289" r:id="rId28"/>
    <p:sldId id="260" r:id="rId29"/>
    <p:sldId id="294" r:id="rId30"/>
    <p:sldId id="290" r:id="rId31"/>
    <p:sldId id="573" r:id="rId32"/>
    <p:sldId id="400" r:id="rId33"/>
    <p:sldId id="383" r:id="rId34"/>
    <p:sldId id="291" r:id="rId35"/>
    <p:sldId id="636" r:id="rId36"/>
    <p:sldId id="635" r:id="rId37"/>
    <p:sldId id="818" r:id="rId38"/>
    <p:sldId id="820" r:id="rId39"/>
    <p:sldId id="743" r:id="rId40"/>
    <p:sldId id="259" r:id="rId41"/>
    <p:sldId id="421" r:id="rId42"/>
    <p:sldId id="422" r:id="rId43"/>
    <p:sldId id="413" r:id="rId44"/>
    <p:sldId id="414" r:id="rId45"/>
    <p:sldId id="415" r:id="rId46"/>
    <p:sldId id="416" r:id="rId47"/>
    <p:sldId id="441" r:id="rId48"/>
    <p:sldId id="417" r:id="rId49"/>
    <p:sldId id="316" r:id="rId50"/>
    <p:sldId id="317" r:id="rId51"/>
    <p:sldId id="329" r:id="rId52"/>
    <p:sldId id="318" r:id="rId53"/>
    <p:sldId id="633" r:id="rId54"/>
    <p:sldId id="323" r:id="rId55"/>
    <p:sldId id="363" r:id="rId56"/>
    <p:sldId id="324" r:id="rId57"/>
    <p:sldId id="325" r:id="rId58"/>
    <p:sldId id="575" r:id="rId59"/>
    <p:sldId id="576" r:id="rId60"/>
    <p:sldId id="577" r:id="rId61"/>
    <p:sldId id="578" r:id="rId62"/>
    <p:sldId id="579" r:id="rId63"/>
    <p:sldId id="580" r:id="rId64"/>
    <p:sldId id="581" r:id="rId65"/>
    <p:sldId id="582" r:id="rId66"/>
    <p:sldId id="583" r:id="rId67"/>
    <p:sldId id="326" r:id="rId68"/>
    <p:sldId id="328" r:id="rId69"/>
    <p:sldId id="327" r:id="rId70"/>
    <p:sldId id="395" r:id="rId71"/>
    <p:sldId id="396" r:id="rId72"/>
    <p:sldId id="359" r:id="rId73"/>
    <p:sldId id="313" r:id="rId74"/>
    <p:sldId id="279" r:id="rId75"/>
    <p:sldId id="280" r:id="rId76"/>
    <p:sldId id="310" r:id="rId77"/>
    <p:sldId id="504" r:id="rId78"/>
    <p:sldId id="637" r:id="rId79"/>
    <p:sldId id="281" r:id="rId80"/>
    <p:sldId id="282" r:id="rId81"/>
    <p:sldId id="283" r:id="rId82"/>
    <p:sldId id="506" r:id="rId83"/>
    <p:sldId id="284" r:id="rId84"/>
    <p:sldId id="638" r:id="rId85"/>
    <p:sldId id="285" r:id="rId86"/>
    <p:sldId id="611" r:id="rId87"/>
    <p:sldId id="286" r:id="rId88"/>
    <p:sldId id="507" r:id="rId89"/>
    <p:sldId id="314" r:id="rId90"/>
    <p:sldId id="287" r:id="rId91"/>
    <p:sldId id="409" r:id="rId92"/>
    <p:sldId id="411" r:id="rId93"/>
    <p:sldId id="262" r:id="rId94"/>
    <p:sldId id="263" r:id="rId95"/>
    <p:sldId id="366" r:id="rId96"/>
    <p:sldId id="404" r:id="rId97"/>
    <p:sldId id="264" r:id="rId98"/>
    <p:sldId id="266" r:id="rId99"/>
    <p:sldId id="364" r:id="rId100"/>
    <p:sldId id="265" r:id="rId101"/>
    <p:sldId id="365" r:id="rId102"/>
    <p:sldId id="381" r:id="rId103"/>
    <p:sldId id="382" r:id="rId104"/>
    <p:sldId id="398" r:id="rId105"/>
    <p:sldId id="272" r:id="rId106"/>
    <p:sldId id="401" r:id="rId107"/>
    <p:sldId id="367" r:id="rId108"/>
    <p:sldId id="634" r:id="rId109"/>
    <p:sldId id="368" r:id="rId110"/>
    <p:sldId id="267" r:id="rId111"/>
    <p:sldId id="402" r:id="rId112"/>
    <p:sldId id="369" r:id="rId113"/>
    <p:sldId id="261" r:id="rId114"/>
    <p:sldId id="370" r:id="rId115"/>
    <p:sldId id="612" r:id="rId116"/>
    <p:sldId id="613" r:id="rId117"/>
    <p:sldId id="614" r:id="rId118"/>
    <p:sldId id="616" r:id="rId119"/>
    <p:sldId id="274" r:id="rId120"/>
    <p:sldId id="405" r:id="rId121"/>
    <p:sldId id="406" r:id="rId122"/>
    <p:sldId id="269" r:id="rId123"/>
    <p:sldId id="371" r:id="rId124"/>
    <p:sldId id="403" r:id="rId125"/>
    <p:sldId id="584" r:id="rId126"/>
    <p:sldId id="268" r:id="rId127"/>
    <p:sldId id="372" r:id="rId128"/>
    <p:sldId id="270" r:id="rId129"/>
    <p:sldId id="273" r:id="rId130"/>
    <p:sldId id="408" r:id="rId131"/>
    <p:sldId id="271" r:id="rId132"/>
    <p:sldId id="295" r:id="rId133"/>
    <p:sldId id="816" r:id="rId134"/>
    <p:sldId id="817" r:id="rId135"/>
    <p:sldId id="442" r:id="rId136"/>
    <p:sldId id="443" r:id="rId137"/>
    <p:sldId id="444" r:id="rId138"/>
    <p:sldId id="301" r:id="rId139"/>
    <p:sldId id="302" r:id="rId140"/>
    <p:sldId id="304" r:id="rId141"/>
    <p:sldId id="299" r:id="rId142"/>
    <p:sldId id="380" r:id="rId143"/>
    <p:sldId id="305" r:id="rId144"/>
    <p:sldId id="303" r:id="rId145"/>
    <p:sldId id="335" r:id="rId146"/>
    <p:sldId id="336" r:id="rId147"/>
    <p:sldId id="337" r:id="rId148"/>
    <p:sldId id="338" r:id="rId149"/>
    <p:sldId id="349" r:id="rId150"/>
    <p:sldId id="345" r:id="rId151"/>
    <p:sldId id="346" r:id="rId152"/>
    <p:sldId id="347" r:id="rId153"/>
    <p:sldId id="341" r:id="rId154"/>
    <p:sldId id="348" r:id="rId155"/>
    <p:sldId id="350" r:id="rId156"/>
    <p:sldId id="356" r:id="rId157"/>
    <p:sldId id="357" r:id="rId158"/>
    <p:sldId id="315" r:id="rId159"/>
    <p:sldId id="306" r:id="rId160"/>
    <p:sldId id="300" r:id="rId161"/>
    <p:sldId id="307" r:id="rId162"/>
    <p:sldId id="308" r:id="rId163"/>
    <p:sldId id="309" r:id="rId164"/>
    <p:sldId id="311" r:id="rId165"/>
    <p:sldId id="412" r:id="rId166"/>
    <p:sldId id="373" r:id="rId167"/>
    <p:sldId id="319" r:id="rId168"/>
    <p:sldId id="374" r:id="rId169"/>
    <p:sldId id="320" r:id="rId170"/>
    <p:sldId id="321" r:id="rId171"/>
    <p:sldId id="322" r:id="rId172"/>
    <p:sldId id="585" r:id="rId173"/>
    <p:sldId id="296" r:id="rId174"/>
    <p:sldId id="377" r:id="rId175"/>
    <p:sldId id="378" r:id="rId176"/>
    <p:sldId id="298" r:id="rId177"/>
    <p:sldId id="339" r:id="rId178"/>
    <p:sldId id="340" r:id="rId179"/>
    <p:sldId id="343" r:id="rId180"/>
    <p:sldId id="376" r:id="rId181"/>
    <p:sldId id="344" r:id="rId182"/>
    <p:sldId id="375" r:id="rId183"/>
    <p:sldId id="351" r:id="rId184"/>
    <p:sldId id="352" r:id="rId185"/>
    <p:sldId id="353" r:id="rId186"/>
    <p:sldId id="354" r:id="rId187"/>
    <p:sldId id="355" r:id="rId1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78"/>
    <p:restoredTop sz="97332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6B375A1-B903-4A47-A5B1-D73976F0AC51}" type="datetimeFigureOut">
              <a:rPr kumimoji="1" lang="zh-TW" altLang="en-US" smtClean="0"/>
              <a:pPr/>
              <a:t>2022/7/19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FB35EE9C-0DAB-064B-89F7-363221F9758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140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218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4395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2874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51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16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提供應用程式在獨立的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中執行，這些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container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或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guest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上，是透過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Docker Engine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63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66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264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6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D7729A-F5E3-8547-AB54-CF5AFB30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480360-BA5D-F140-AABC-1B1E19FC7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67ACAC-539D-E847-9944-4AD04803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DED4EC-F65A-4144-9FAC-5E79C71E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A0BB7A-D573-5540-A396-E0364CFA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717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1529A-C44F-1C44-BFB7-A79AA094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9276E9-3002-2A40-9038-E9FEA6E47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22309E-19ED-C64B-A0F8-E31C2558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524467-4A5E-7940-9FE8-845E1986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555697-177B-984D-B9E2-BC28899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273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52B5B2-3D20-B244-888D-75949BD00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75DBE9-0090-3F49-A752-A4CB8EE6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84E7F5-8171-684A-AF93-BB8EF8A1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8FEB66-E3D6-9D48-B1C1-1094EEAC5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1032F-2986-3843-93A8-4917958D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56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B8FDF-7B5A-AF4A-A2A9-7D0EB6C2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1B2780-569F-D247-B554-2B02D2B6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F7274-F1C0-3F4F-A729-D3EF8E4C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006E97-2F45-264A-AD09-103DBF6A3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6C45A4-1A14-5040-9F1F-2647202D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7937879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6AB48-B63C-8E49-A6C1-897DA326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847A98-EE9D-1142-8AAE-98683F753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5BC2BB-AF51-734A-AE94-4070FC8F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92476A-FC91-2E45-985D-B9E31170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C2A1D3-B79C-1B49-935A-CE1250F7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705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D2BDD-8DB8-9840-99F2-32873092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D8EE3B-29D1-554D-BC96-33263B951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BDF30D-3DA4-0043-92BE-92D9616D7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9C31-068E-5749-8432-BB30A013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4D68FC-F1E6-0449-A8A4-947648E5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8B6CC-DE25-8742-BAB5-5CB57E72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4788630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D68AE6-41CC-1D4C-A99D-1A23C2E1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161E7-E597-4F40-8E8C-671DC872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34537B-1E20-F849-9A8D-566D0A84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DC840E-C06B-0C4E-8249-F1AE7C923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D9F53B-3BAC-9A4E-8E07-F13BCC46D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529428-64EC-6D42-B876-BFF1F6BE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F74908C-EA13-B14C-AAB0-39E2535A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7CC0C1-D785-3F40-AB72-92B067E4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130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B01113-FAAC-D641-8C02-351D98AB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79C56E-2710-BA42-AFCB-0653AF82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C7C7AD-2732-F74D-B9FF-CDF0724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36102E-9691-BC4B-A8D7-A0E7E4A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138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9D9617-44C6-0B43-9408-564DF369B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E60247-20F3-D44B-8C35-603CC5AF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3FF2A-F772-BB42-A4C5-F489A277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790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29D5-971B-9A40-AA97-773E495C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4C8C9-2B77-5D45-B576-FE4C587C3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46CE7-D639-7147-ACB7-60A58FE2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9B796A-D7BB-E642-A47D-373C624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D4BCFF-CA7B-C542-9207-4C2B4371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71A06B-89EE-1946-A610-37603D0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1709722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37420-A07B-A94B-A140-88B04284D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50FF31-3A57-CB47-88BC-3F4655609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9CBF76-0B54-B644-B63C-F55D96AD8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BC7828-0FBF-954E-A6F5-F1556F323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8CA85C-A018-F042-8D36-D72F5094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B047EF-B268-D647-ADF8-D75AD765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89774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AFFD95-8F3E-C343-AC72-4FBEECC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B479B3-B9DC-CE49-AD07-004C42BD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765F65-BD45-5C4B-B0F6-BDB5E373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8319E7B-4664-B048-8627-29997BE79705}" type="datetime1">
              <a:rPr kumimoji="1" lang="zh-TW" altLang="en-US" smtClean="0"/>
              <a:pPr/>
              <a:t>2022/7/19</a:t>
            </a:fld>
            <a:endParaRPr kumimoji="1"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9506D8-0752-C445-BFE7-024890EDB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3C3261-B3AD-4D4E-8B54-9ED910A53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0D48C1CA-DC90-284F-98A1-4BA8430588C0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7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python" TargetMode="External"/><Relationship Id="rId2" Type="http://schemas.openxmlformats.org/officeDocument/2006/relationships/hyperlink" Target="https://hub.docker.com/_/ubuntu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Rqck1q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/>
              <a:t>資拓宏宇</a:t>
            </a:r>
            <a:r>
              <a:rPr lang="en-US" altLang="zh-TW" b="1" dirty="0"/>
              <a:t>-</a:t>
            </a:r>
            <a:r>
              <a:rPr lang="zh-TW" altLang="en-US" b="1" dirty="0"/>
              <a:t>深入淺出</a:t>
            </a:r>
            <a:r>
              <a:rPr lang="en-US" altLang="zh-TW" b="1" dirty="0"/>
              <a:t>Container, </a:t>
            </a:r>
            <a:r>
              <a:rPr lang="en-US" altLang="zh-TW" b="1" dirty="0" err="1"/>
              <a:t>Kubernete</a:t>
            </a:r>
            <a:r>
              <a:rPr lang="zh-TW" altLang="en-US" b="1" dirty="0"/>
              <a:t>與</a:t>
            </a:r>
            <a:r>
              <a:rPr lang="en-US" altLang="zh-TW" b="1" dirty="0"/>
              <a:t>GKE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4641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1400" y="1573477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7772400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29461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4764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850" y="1905794"/>
            <a:ext cx="4178300" cy="4191000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F9A1C9-426D-A34D-8E91-9D7015177794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deployment/backend/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backend.yaml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45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895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6934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{pod-name} --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2348651"/>
            <a:ext cx="12054840" cy="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97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-it </a:t>
            </a:r>
            <a:r>
              <a:rPr kumimoji="1" lang="en-US" altLang="zh-TW" dirty="0"/>
              <a:t>{pod-name} -c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25532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狀態正常：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狀態異常：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50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9C6339-6045-324E-BC73-29D1571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</a:t>
            </a:r>
            <a:r>
              <a:rPr kumimoji="1" lang="zh-CN" altLang="en-US" dirty="0"/>
              <a:t>指令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6A83A8-7867-6845-9B52-A59FFAF2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動詞支援多個資源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</a:t>
            </a:r>
            <a:r>
              <a:rPr kumimoji="1" lang="zh-TW" altLang="en-US" dirty="0"/>
              <a:t> </a:t>
            </a:r>
            <a:r>
              <a:rPr kumimoji="1" lang="en-US" altLang="zh-TW" dirty="0"/>
              <a:t>{</a:t>
            </a:r>
            <a:r>
              <a:rPr kumimoji="1" lang="zh-CN" altLang="en-US" dirty="0"/>
              <a:t>資源種類</a:t>
            </a:r>
            <a:r>
              <a:rPr kumimoji="1" lang="en-US" altLang="zh-TW" dirty="0"/>
              <a:t>} 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nginx-pod.yaml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r>
              <a:rPr kumimoji="1" lang="zh-CN" altLang="en-US" dirty="0"/>
              <a:t>動詞只支援某個特定資源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{</a:t>
            </a:r>
            <a:r>
              <a:rPr kumimoji="1" lang="zh-CN" altLang="en-US" dirty="0"/>
              <a:t>動詞</a:t>
            </a:r>
            <a:r>
              <a:rPr kumimoji="1" lang="en-US" altLang="zh-TW" dirty="0"/>
              <a:t>}{</a:t>
            </a:r>
            <a:r>
              <a:rPr kumimoji="1" lang="zh-CN" altLang="en-US" dirty="0"/>
              <a:t>特定資訊名稱</a:t>
            </a:r>
            <a:r>
              <a:rPr kumimoji="1" lang="en-US" altLang="zh-TW" dirty="0"/>
              <a:t>}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logs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5746BF-2ABA-5B42-B279-38DA2FDE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055035-9CF6-FD4C-BCFD-7849E559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0689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59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822" y="1825625"/>
            <a:ext cx="8786355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</a:t>
            </a:r>
            <a:r>
              <a:rPr lang="en-US" altLang="zh-TW" dirty="0">
                <a:latin typeface="Times New Roman" panose="02020603050405020304" pitchFamily="18" charset="0"/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228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71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3803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128044"/>
            <a:ext cx="8140700" cy="37465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641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037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520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8E9C4-E253-6943-B62D-847C7254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E1799-95AB-054A-A6C3-D01A3193F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預設部署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到</a:t>
            </a:r>
            <a:r>
              <a:rPr kumimoji="1" lang="zh-TW" altLang="en-US" dirty="0"/>
              <a:t>每個</a:t>
            </a:r>
            <a:r>
              <a:rPr kumimoji="1" lang="zh-CN" altLang="en-US" dirty="0"/>
              <a:t>節點上</a:t>
            </a:r>
            <a:endParaRPr kumimoji="1" lang="en-US" altLang="zh-TW" dirty="0"/>
          </a:p>
          <a:p>
            <a:r>
              <a:rPr kumimoji="1" lang="zh-CN" altLang="en-US" dirty="0"/>
              <a:t>節點新增、刪除，</a:t>
            </a:r>
            <a:r>
              <a:rPr kumimoji="1" lang="en-US" altLang="zh-CN" dirty="0" err="1"/>
              <a:t>DeamonSet</a:t>
            </a:r>
            <a:r>
              <a:rPr kumimoji="1" lang="en-US" altLang="zh-CN" dirty="0"/>
              <a:t> </a:t>
            </a:r>
            <a:r>
              <a:rPr kumimoji="1" lang="zh-CN" altLang="en-US" dirty="0"/>
              <a:t>也會自動新增及移除</a:t>
            </a:r>
            <a:endParaRPr kumimoji="1" lang="en-US" altLang="zh-CN" dirty="0"/>
          </a:p>
          <a:p>
            <a:r>
              <a:rPr kumimoji="1" lang="zh-CN" altLang="en-US" dirty="0"/>
              <a:t>主要用於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收集、監控。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0F7EEE-A957-FC40-9FD9-7026C8A35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9582E9-D4F5-C14C-A360-582A31B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075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3447D-D362-5D48-9C0C-09C3F046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DaemonSet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C5028-ED85-EC44-8309-A69A73AD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 err="1"/>
              <a:t>DaemonSet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部署確認</a:t>
            </a: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F03A-DC5D-2648-917C-D31CA9AB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0544E8-068F-BD4B-8F31-A490E1E3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13805D-E214-FE45-B855-F4BB1F99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300"/>
            <a:ext cx="10515600" cy="787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7758A73-4E2C-1B42-AF03-6839276F4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9430"/>
            <a:ext cx="12192000" cy="15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4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9BF60E-D9D7-7A4C-94BF-5D31B344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DaemonSet</a:t>
            </a:r>
            <a:r>
              <a:rPr kumimoji="1" lang="en-US" altLang="zh-CN" dirty="0"/>
              <a:t> pod </a:t>
            </a:r>
            <a:r>
              <a:rPr kumimoji="1" lang="zh-CN" altLang="en-US" dirty="0"/>
              <a:t>取得節點上</a:t>
            </a:r>
            <a:r>
              <a:rPr kumimoji="1" lang="en-US" altLang="zh-CN" dirty="0"/>
              <a:t>docker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85873-350B-0E4B-ACD0-098D61AD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90B5B-175A-584E-87DE-5E24ECCC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32E44A-0888-1941-9C6C-8CDED7CE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8191C3-B66E-FA4C-8748-083F3BB0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76" y="2091969"/>
            <a:ext cx="65532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421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EED90-C256-B845-BB57-B1EB2E29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 </a:t>
            </a:r>
            <a:r>
              <a:rPr kumimoji="1" lang="en-US" altLang="zh-TW" dirty="0"/>
              <a:t>docker</a:t>
            </a:r>
            <a:r>
              <a:rPr kumimoji="1" lang="zh-TW" altLang="en-US" dirty="0"/>
              <a:t> 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2AE24-504A-0946-A08B-27D1E553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 -o wide --all-namespaces | grep </a:t>
            </a:r>
            <a:r>
              <a:rPr kumimoji="1" lang="en-US" altLang="zh-TW" dirty="0" err="1"/>
              <a:t>fluentd-elasticsearc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exec -it fluentd-elasticsearch-97fdd -n </a:t>
            </a:r>
            <a:r>
              <a:rPr kumimoji="1" lang="en-US" altLang="zh-TW" sz="2800" dirty="0" err="1"/>
              <a:t>kube</a:t>
            </a:r>
            <a:r>
              <a:rPr kumimoji="1" lang="en-US" altLang="zh-TW" sz="2800" dirty="0"/>
              <a:t>-system -- ls /var/lib/docker/containers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B8C0C-5D8A-1D41-90C5-013B2136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7B2A8B-A772-3547-970B-3BEB05AA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1A8FD-65BA-5E43-9697-114750869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28"/>
            <a:ext cx="12192000" cy="3560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65F606-6EFB-4342-A1B0-3FDE755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548"/>
            <a:ext cx="12192000" cy="18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79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577"/>
            <a:ext cx="10228279" cy="10633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3940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能建立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docker image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CN" altLang="en-US" dirty="0"/>
              <a:t>檔本身為</a:t>
            </a:r>
            <a:r>
              <a:rPr lang="zh-TW" altLang="en-US" dirty="0"/>
              <a:t>唯讀，</a:t>
            </a:r>
            <a:r>
              <a:rPr lang="en-US" altLang="zh-TW" dirty="0"/>
              <a:t>container</a:t>
            </a:r>
            <a:r>
              <a:rPr lang="zh-CN" altLang="en-US" dirty="0"/>
              <a:t>運行時所產生新的資料，會成為新的</a:t>
            </a:r>
            <a:r>
              <a:rPr lang="en-US" altLang="zh-CN" dirty="0"/>
              <a:t>image</a:t>
            </a:r>
            <a:r>
              <a:rPr lang="zh-CN" altLang="en-US" dirty="0"/>
              <a:t>並與原始</a:t>
            </a:r>
            <a:r>
              <a:rPr lang="en-US" altLang="zh-CN" dirty="0"/>
              <a:t>image</a:t>
            </a:r>
            <a:r>
              <a:rPr lang="zh-CN" altLang="en-US" dirty="0"/>
              <a:t>進行堆疊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是由 </a:t>
            </a:r>
            <a:r>
              <a:rPr lang="en-US" altLang="zh-TW" dirty="0"/>
              <a:t>Docker image </a:t>
            </a:r>
            <a:r>
              <a:rPr lang="zh-TW" altLang="en-US" dirty="0"/>
              <a:t>建立，並可讀可寫，運行在主機上。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44425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58" y="2911763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451" y="13573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355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034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ClusterIP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不直接對外，</a:t>
            </a:r>
            <a:r>
              <a:rPr kumimoji="1" lang="en-US" altLang="zh-CN" dirty="0"/>
              <a:t>k8s</a:t>
            </a:r>
            <a:r>
              <a:rPr kumimoji="1" lang="zh-CN" altLang="en-US" dirty="0"/>
              <a:t>內部服務使用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32222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targetPort</a:t>
            </a:r>
            <a:endParaRPr lang="en-US" altLang="zh-TW" sz="2200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647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8629"/>
            <a:ext cx="10515600" cy="3265329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6062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93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12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71" y="31046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44" y="3104692"/>
            <a:ext cx="4013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57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30060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-f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" y="3197776"/>
            <a:ext cx="8002515" cy="12354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16DA7B5-1FBD-8C4A-BC71-83F85F06AC27}"/>
              </a:ext>
            </a:extLst>
          </p:cNvPr>
          <p:cNvSpPr/>
          <p:nvPr/>
        </p:nvSpPr>
        <p:spPr>
          <a:xfrm>
            <a:off x="1804810" y="1557979"/>
            <a:ext cx="370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deployment/</a:t>
            </a:r>
            <a:r>
              <a:rPr lang="en-US" altLang="zh-TW" dirty="0" err="1">
                <a:latin typeface="Times New Roman" panose="02020603050405020304" pitchFamily="18" charset="0"/>
              </a:rPr>
              <a:t>servce</a:t>
            </a:r>
            <a:r>
              <a:rPr lang="en-US" altLang="zh-TW" dirty="0">
                <a:latin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</a:rPr>
              <a:t>nginx-servce.yaml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C1F8B-4055-BD44-A7C5-7DD05E09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</a:t>
            </a:r>
            <a:r>
              <a:rPr kumimoji="1" lang="zh-CN" altLang="en-US" dirty="0"/>
              <a:t>堆疊</a:t>
            </a:r>
            <a:endParaRPr kumimoji="1" lang="zh-TW" altLang="en-US" dirty="0"/>
          </a:p>
        </p:txBody>
      </p:sp>
      <p:pic>
        <p:nvPicPr>
          <p:cNvPr id="7" name="內容版面配置區 6" descr="一張含有 文字, 時鐘 的圖片&#10;&#10;自動產生的描述">
            <a:extLst>
              <a:ext uri="{FF2B5EF4-FFF2-40B4-BE49-F238E27FC236}">
                <a16:creationId xmlns:a16="http://schemas.microsoft.com/office/drawing/2014/main" id="{212A935A-EE03-AB44-9219-09025B5C4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8276"/>
            <a:ext cx="8947150" cy="290448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BFF933-4B91-6747-884D-97DB1D3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0776E-6469-4C4C-B478-01D0B801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E598CA-54B4-4743-A6DD-13294F25BEC8}"/>
              </a:ext>
            </a:extLst>
          </p:cNvPr>
          <p:cNvSpPr txBox="1"/>
          <p:nvPr/>
        </p:nvSpPr>
        <p:spPr>
          <a:xfrm>
            <a:off x="1219200" y="5892800"/>
            <a:ext cx="899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https://blog.51cto.com/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wzlinux</a:t>
            </a:r>
            <a:r>
              <a:rPr kumimoji="1" lang="en-US" altLang="zh-TW" dirty="0">
                <a:latin typeface="Times New Roman" panose="02020603050405020304" pitchFamily="18" charset="0"/>
              </a:rPr>
              <a:t>/2044797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64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90" y="2346433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41816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52" y="4278391"/>
            <a:ext cx="9494190" cy="22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8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957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1323A-F65E-3B75-67B6-74C1312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縮寫：</a:t>
            </a:r>
            <a:r>
              <a:rPr kumimoji="1" lang="en-US" altLang="zh-TW" dirty="0"/>
              <a:t>ns)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28982-D539-FEF8-8D62-7744C1602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命名空間，目的將資源進行區隔</a:t>
            </a:r>
            <a:endParaRPr kumimoji="1" lang="en-US" altLang="zh-TW" dirty="0"/>
          </a:p>
          <a:p>
            <a:r>
              <a:rPr kumimoji="1" lang="en-US" altLang="zh-TW" dirty="0"/>
              <a:t>Namespace list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ns</a:t>
            </a:r>
          </a:p>
          <a:p>
            <a:r>
              <a:rPr kumimoji="1" lang="en-US" altLang="zh-TW" dirty="0"/>
              <a:t>Create namespace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create ns </a:t>
            </a:r>
            <a:r>
              <a:rPr kumimoji="1" lang="en-US" altLang="zh-TW" dirty="0" err="1"/>
              <a:t>xxxxxxxx</a:t>
            </a:r>
            <a:endParaRPr kumimoji="1" lang="en-US" altLang="zh-TW" dirty="0"/>
          </a:p>
          <a:p>
            <a:r>
              <a:rPr kumimoji="1" lang="en-US" altLang="zh-TW" dirty="0"/>
              <a:t>Delete namespace (</a:t>
            </a:r>
            <a:r>
              <a:rPr kumimoji="1" lang="zh-TW" altLang="en-US" dirty="0"/>
              <a:t>刪除時，屬於此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上的資源也會依一起刪除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delete namespace</a:t>
            </a:r>
          </a:p>
          <a:p>
            <a:pPr lvl="1"/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26237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99E8A-5526-7229-76E5-C7D365B8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Namespace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F0ACE1-87C7-49CD-795B-363D00CD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查詢指定</a:t>
            </a:r>
            <a:r>
              <a:rPr kumimoji="1" lang="en-US" altLang="zh-TW" dirty="0"/>
              <a:t>namespace</a:t>
            </a:r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r>
              <a:rPr kumimoji="1" lang="zh-TW" altLang="en-US" dirty="0"/>
              <a:t>取得全域資源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</a:t>
            </a:r>
            <a:r>
              <a:rPr kumimoji="1" lang="en-US" altLang="zh-TW" dirty="0"/>
              <a:t> get all -A</a:t>
            </a:r>
          </a:p>
          <a:p>
            <a:r>
              <a:rPr kumimoji="1" lang="zh-TW" altLang="en-US" dirty="0"/>
              <a:t>不指定</a:t>
            </a:r>
            <a:r>
              <a:rPr kumimoji="1" lang="en-US" altLang="zh-TW" dirty="0"/>
              <a:t>namespace</a:t>
            </a:r>
            <a:r>
              <a:rPr kumimoji="1" lang="zh-TW" altLang="en-US" dirty="0"/>
              <a:t>，預設使用名為</a:t>
            </a:r>
            <a:r>
              <a:rPr kumimoji="1" lang="en-US" altLang="zh-TW" dirty="0"/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106011991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2210594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2022/7/19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399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42079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973EC6-4392-3D15-445C-7159539F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61" y="2387505"/>
            <a:ext cx="6797246" cy="41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495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0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</a:t>
            </a:r>
            <a:r>
              <a:rPr lang="en-US" altLang="zh-TW" dirty="0"/>
              <a:t>(push)</a:t>
            </a:r>
            <a:r>
              <a:rPr lang="zh-TW" altLang="en-US" dirty="0"/>
              <a:t>、下載</a:t>
            </a:r>
            <a:r>
              <a:rPr lang="en-US" altLang="zh-TW" dirty="0"/>
              <a:t>(pull)</a:t>
            </a:r>
            <a:r>
              <a:rPr lang="zh-TW" altLang="en-US" dirty="0"/>
              <a:t>到公開</a:t>
            </a:r>
            <a:r>
              <a:rPr lang="en-US" altLang="zh-TW" dirty="0"/>
              <a:t>(ex: Docker hub)</a:t>
            </a:r>
            <a:r>
              <a:rPr lang="zh-TW" altLang="en-US" dirty="0"/>
              <a:t>或私有的 </a:t>
            </a:r>
            <a:r>
              <a:rPr lang="en-US" altLang="zh-TW" b="1" dirty="0"/>
              <a:t>Docker Registries (ex: Harbor)</a:t>
            </a:r>
            <a:r>
              <a:rPr lang="en-US" altLang="zh-TW" dirty="0"/>
              <a:t> </a:t>
            </a:r>
            <a:r>
              <a:rPr lang="zh-TW" altLang="en-US" dirty="0"/>
              <a:t>上，與同隊成員或所有人分享。</a:t>
            </a:r>
            <a:endParaRPr lang="en-US" altLang="zh-TW" dirty="0"/>
          </a:p>
          <a:p>
            <a:pPr lvl="1"/>
            <a:r>
              <a:rPr lang="zh-TW" altLang="en-US" dirty="0"/>
              <a:t>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提供了許多官方</a:t>
            </a:r>
            <a:r>
              <a:rPr lang="en-US" altLang="zh-TW" dirty="0"/>
              <a:t> release</a:t>
            </a:r>
            <a:r>
              <a:rPr lang="zh-TW" altLang="en-US" dirty="0"/>
              <a:t>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Ubuntu: </a:t>
            </a:r>
            <a:r>
              <a:rPr kumimoji="1" lang="en-US" altLang="zh-TW" dirty="0">
                <a:hlinkClick r:id="rId2"/>
              </a:rPr>
              <a:t>https://hub.docker.com/_/ubuntu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CentOS: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/_/centos</a:t>
            </a:r>
          </a:p>
          <a:p>
            <a:pPr lvl="2"/>
            <a:r>
              <a:rPr kumimoji="1" lang="en-US" altLang="zh-TW" dirty="0"/>
              <a:t>Java 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openjdk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Python:	</a:t>
            </a:r>
            <a:r>
              <a:rPr kumimoji="1" lang="en-US" altLang="zh-TW" dirty="0">
                <a:hlinkClick r:id="rId3"/>
              </a:rPr>
              <a:t>https://hub.docker.com/_/python</a:t>
            </a:r>
            <a:endParaRPr kumimoji="1" lang="en-US" altLang="zh-TW" dirty="0"/>
          </a:p>
          <a:p>
            <a:pPr lvl="2"/>
            <a:r>
              <a:rPr kumimoji="1" lang="en-US" altLang="zh-TW" dirty="0"/>
              <a:t>Nginx: https://</a:t>
            </a:r>
            <a:r>
              <a:rPr kumimoji="1" lang="en-US" altLang="zh-TW" dirty="0" err="1"/>
              <a:t>hub.docker.com</a:t>
            </a:r>
            <a:r>
              <a:rPr kumimoji="1" lang="en-US" altLang="zh-TW" dirty="0"/>
              <a:t>/_/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3641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0" y="2048512"/>
            <a:ext cx="10817817" cy="1261841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11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1185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172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066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969" y="1825625"/>
            <a:ext cx="9172062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1394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26040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3962784"/>
            <a:ext cx="9171132" cy="16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98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4413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u="sng" dirty="0">
                <a:latin typeface="Times New Roman" panose="02020603050405020304" pitchFamily="18" charset="0"/>
                <a:hlinkClick r:id="rId3"/>
              </a:rPr>
              <a:t>k8s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>
                <a:latin typeface="Times New Roman" panose="02020603050405020304" pitchFamily="18" charset="0"/>
                <a:hlinkClick r:id="rId4"/>
              </a:rPr>
              <a:t>cronjob</a:t>
            </a:r>
            <a:r>
              <a:rPr lang="en-US" altLang="zh-TW" sz="3200" dirty="0">
                <a:latin typeface="Times New Roman" panose="02020603050405020304" pitchFamily="18" charset="0"/>
              </a:rPr>
              <a:t>/</a:t>
            </a:r>
            <a:r>
              <a:rPr lang="en-US" altLang="zh-TW" sz="3200" dirty="0" err="1">
                <a:latin typeface="Times New Roman" panose="02020603050405020304" pitchFamily="18" charset="0"/>
              </a:rPr>
              <a:t>cronjob.yaml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725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746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6" y="4830541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2" y="662848"/>
            <a:ext cx="6891867" cy="31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175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38" y="2431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96" y="4384618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15038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0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09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765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9" y="1825625"/>
            <a:ext cx="6315701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3787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290094"/>
            <a:ext cx="9753600" cy="14224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50521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492" y="1825625"/>
            <a:ext cx="3651015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60139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650" y="2299494"/>
            <a:ext cx="10426700" cy="3403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789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latin typeface="Times New Roman" panose="02020603050405020304" pitchFamily="18" charset="0"/>
              </a:rPr>
              <a:t>kubectl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 describe pods 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-pod-</a:t>
            </a:r>
            <a:r>
              <a:rPr kumimoji="1" lang="en-US" altLang="zh-TW" sz="3200" dirty="0" err="1">
                <a:latin typeface="Times New Roman" panose="02020603050405020304" pitchFamily="18" charset="0"/>
              </a:rPr>
              <a:t>gcp</a:t>
            </a:r>
            <a:r>
              <a:rPr kumimoji="1" lang="en-US" altLang="zh-TW" sz="3200" dirty="0">
                <a:latin typeface="Times New Roman" panose="02020603050405020304" pitchFamily="18" charset="0"/>
              </a:rPr>
              <a:t>-volume</a:t>
            </a:r>
            <a:endParaRPr kumimoji="1" lang="zh-TW" altLang="en-US" sz="3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498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850" y="2413794"/>
            <a:ext cx="9766300" cy="31750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7900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7608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518" y="1825625"/>
            <a:ext cx="817896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659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70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212" y="1825625"/>
            <a:ext cx="5929576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64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390" y="1825625"/>
            <a:ext cx="5883220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43752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126094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83651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9999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392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387" y="1825625"/>
            <a:ext cx="8991226" cy="435133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1256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deployment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6009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337594"/>
            <a:ext cx="7620000" cy="33274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30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取得官方認證</a:t>
            </a:r>
            <a:r>
              <a:rPr lang="en-US" altLang="zh-CN" dirty="0"/>
              <a:t>docker image </a:t>
            </a:r>
          </a:p>
          <a:p>
            <a:pPr lvl="2"/>
            <a:r>
              <a:rPr lang="en-US" altLang="zh-TW" dirty="0"/>
              <a:t>FROM 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ubuntu:18.04</a:t>
            </a:r>
          </a:p>
          <a:p>
            <a:pPr lvl="1"/>
            <a:r>
              <a:rPr lang="zh-CN" altLang="en-US" dirty="0"/>
              <a:t>從</a:t>
            </a:r>
            <a:r>
              <a:rPr lang="en-US" altLang="zh-CN" dirty="0"/>
              <a:t>Docker Hub</a:t>
            </a:r>
            <a:r>
              <a:rPr lang="zh-CN" altLang="en-US" dirty="0"/>
              <a:t>取得私有帳號的</a:t>
            </a:r>
            <a:r>
              <a:rPr lang="en-US" altLang="zh-CN" dirty="0"/>
              <a:t>docker image </a:t>
            </a:r>
            <a:endParaRPr lang="en-US" altLang="zh-TW" dirty="0"/>
          </a:p>
          <a:p>
            <a:pPr lvl="2"/>
            <a:r>
              <a:rPr lang="en-US" altLang="zh-TW" dirty="0"/>
              <a:t>FROM {{</a:t>
            </a:r>
            <a:r>
              <a:rPr lang="zh-CN" altLang="en-US" dirty="0"/>
              <a:t>帳號</a:t>
            </a:r>
            <a:r>
              <a:rPr lang="en-US" altLang="zh-TW" dirty="0"/>
              <a:t>}}/{{image </a:t>
            </a:r>
            <a:r>
              <a:rPr lang="zh-CN" altLang="en-US" dirty="0"/>
              <a:t>名稱</a:t>
            </a:r>
            <a:r>
              <a:rPr lang="en-US" altLang="zh-TW" dirty="0"/>
              <a:t>}}:{{</a:t>
            </a:r>
            <a:r>
              <a:rPr lang="zh-CN" altLang="en-US" dirty="0"/>
              <a:t>版號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</a:p>
          <a:p>
            <a:pPr lvl="1"/>
            <a:r>
              <a:rPr lang="zh-CN" altLang="en-US" dirty="0"/>
              <a:t>從指定路徑</a:t>
            </a:r>
            <a:r>
              <a:rPr lang="en-US" altLang="zh-CN" dirty="0"/>
              <a:t>image registry </a:t>
            </a:r>
            <a:r>
              <a:rPr lang="zh-CN" altLang="en-US" dirty="0"/>
              <a:t>取得</a:t>
            </a:r>
            <a:r>
              <a:rPr lang="en-US" altLang="zh-CN" dirty="0"/>
              <a:t>image</a:t>
            </a:r>
          </a:p>
          <a:p>
            <a:pPr lvl="2"/>
            <a:r>
              <a:rPr lang="en-US" altLang="zh-TW" sz="2400" dirty="0"/>
              <a:t>FROM 10.30.1.1/images/python:3.8-alpine3.11</a:t>
            </a:r>
          </a:p>
          <a:p>
            <a:pPr lvl="1"/>
            <a:r>
              <a:rPr lang="zh-CN" altLang="en-US" dirty="0"/>
              <a:t>一個</a:t>
            </a:r>
            <a:r>
              <a:rPr lang="en-US" altLang="zh-CN" dirty="0"/>
              <a:t>image</a:t>
            </a:r>
            <a:r>
              <a:rPr lang="zh-CN" altLang="en-US" dirty="0"/>
              <a:t>只能一組</a:t>
            </a:r>
            <a:endParaRPr lang="en-US" altLang="zh-CN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sz="2400" dirty="0"/>
              <a:t>FROM golang:1.16 AS builder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22749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816" y="1825625"/>
            <a:ext cx="4432368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81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 </a:t>
            </a:r>
            <a:r>
              <a:rPr kumimoji="1" lang="zh-CN" altLang="en-US" dirty="0"/>
              <a:t>建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2783" y="1825625"/>
            <a:ext cx="4646434" cy="4351338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81F55-F265-C446-814C-E4F7C9CA009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0297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0717"/>
            <a:ext cx="10515600" cy="418115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63193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110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4948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-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31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08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571" y="1825625"/>
            <a:ext cx="8624857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4703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780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75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Container</a:t>
            </a:r>
            <a:r>
              <a:rPr lang="zh-TW" altLang="en-US" dirty="0"/>
              <a:t>環境變數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zh-CN" altLang="en-US" dirty="0"/>
              <a:t>只能一組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5992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5355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40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-f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18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672457E4-8DDC-EF42-87B6-74003E332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103" y="1747684"/>
            <a:ext cx="4365794" cy="43513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3368130" y="229825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871883" y="286752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66536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6" y="1996080"/>
            <a:ext cx="4292600" cy="4292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-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172494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</a:t>
            </a:r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dirty="0"/>
              <a:t> /bin/</a:t>
            </a:r>
            <a:r>
              <a:rPr lang="en-US" altLang="zh-CN" dirty="0" err="1"/>
              <a:t>sh</a:t>
            </a:r>
            <a:r>
              <a:rPr lang="en-US" altLang="zh-CN" dirty="0"/>
              <a:t>):</a:t>
            </a:r>
            <a:endParaRPr lang="en-US" altLang="zh-TW" dirty="0"/>
          </a:p>
          <a:p>
            <a:pPr lvl="2"/>
            <a:r>
              <a:rPr lang="en-US" altLang="zh-TW" dirty="0"/>
              <a:t>RUN command</a:t>
            </a:r>
          </a:p>
          <a:p>
            <a:pPr lvl="2"/>
            <a:r>
              <a:rPr lang="en-US" altLang="zh-TW" dirty="0"/>
              <a:t>RUN apt-get install python3 </a:t>
            </a:r>
            <a:r>
              <a:rPr lang="zh-CN" altLang="en-US" dirty="0"/>
              <a:t>意思為</a:t>
            </a:r>
            <a:r>
              <a:rPr lang="zh-TW" altLang="en-US" dirty="0"/>
              <a:t> </a:t>
            </a:r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-c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</a:t>
            </a:r>
            <a:r>
              <a:rPr lang="en-US" altLang="zh-CN" dirty="0"/>
              <a:t>(</a:t>
            </a:r>
            <a:r>
              <a:rPr lang="zh-CN" altLang="en-US" dirty="0"/>
              <a:t>使用指定</a:t>
            </a:r>
            <a:r>
              <a:rPr lang="en-US" altLang="zh-CN" dirty="0"/>
              <a:t>shell)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["command1", "command2" …]</a:t>
            </a:r>
            <a:r>
              <a:rPr lang="zh-TW" altLang="en-US" dirty="0"/>
              <a:t> </a:t>
            </a:r>
            <a:endParaRPr lang="en-US" altLang="zh-TW" dirty="0"/>
          </a:p>
          <a:p>
            <a:pPr lvl="2"/>
            <a:r>
              <a:rPr lang="en-US" altLang="zh-TW" dirty="0"/>
              <a:t>Ex: 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52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en-US" altLang="zh-Hant" dirty="0"/>
          </a:p>
          <a:p>
            <a:r>
              <a:rPr kumimoji="1" lang="en-US" altLang="zh-TW" dirty="0"/>
              <a:t>Kubernetes</a:t>
            </a:r>
            <a:endParaRPr kumimoji="1" lang="en-US" altLang="zh-Hant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en-US" altLang="zh-Hant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en-US" altLang="zh-TW" dirty="0"/>
              <a:t>add </a:t>
            </a:r>
            <a:r>
              <a:rPr lang="zh-CN" altLang="en-US" dirty="0"/>
              <a:t>會複製至指定位置</a:t>
            </a:r>
            <a:r>
              <a:rPr lang="zh-CN" altLang="en-US" dirty="0">
                <a:solidFill>
                  <a:srgbClr val="C00000"/>
                </a:solidFill>
              </a:rPr>
              <a:t>並進行</a:t>
            </a:r>
            <a:r>
              <a:rPr lang="zh-TW" altLang="en-US" dirty="0">
                <a:solidFill>
                  <a:srgbClr val="C00000"/>
                </a:solidFill>
              </a:rPr>
              <a:t>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  <a:endParaRPr lang="en-US" altLang="zh-TW" dirty="0"/>
          </a:p>
          <a:p>
            <a:pPr lvl="1"/>
            <a:r>
              <a:rPr lang="en-US" altLang="zh-TW" dirty="0"/>
              <a:t>COPY 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cirros-0.3.4-x86_64-disk.img /</a:t>
            </a:r>
          </a:p>
          <a:p>
            <a:pPr lvl="1"/>
            <a:r>
              <a:rPr lang="zh-TW" altLang="en-US" dirty="0"/>
              <a:t>差別</a:t>
            </a:r>
            <a:r>
              <a:rPr lang="en-US" altLang="zh-TW" dirty="0"/>
              <a:t>: copy </a:t>
            </a:r>
            <a:r>
              <a:rPr lang="zh-TW" altLang="en-US" dirty="0"/>
              <a:t>只單純進行複製</a:t>
            </a:r>
            <a:endParaRPr lang="en-US" altLang="zh-TW" dirty="0"/>
          </a:p>
          <a:p>
            <a:pPr lvl="1"/>
            <a:r>
              <a:rPr lang="en-US" altLang="zh-TW" dirty="0"/>
              <a:t>Multi-stage</a:t>
            </a:r>
          </a:p>
          <a:p>
            <a:pPr lvl="2"/>
            <a:r>
              <a:rPr lang="en-US" altLang="zh-TW" dirty="0"/>
              <a:t>COPY --from=xxx</a:t>
            </a:r>
            <a:endParaRPr lang="en-US" altLang="zh-TW" sz="24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7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zh-CN" altLang="en-US" dirty="0"/>
              <a:t>宣告</a:t>
            </a:r>
            <a:r>
              <a:rPr lang="en-US" altLang="zh-CN" dirty="0"/>
              <a:t>Docker </a:t>
            </a:r>
            <a:r>
              <a:rPr lang="zh-CN" altLang="en-US" dirty="0"/>
              <a:t>對外提供哪些</a:t>
            </a:r>
            <a:r>
              <a:rPr lang="en-US" altLang="zh-CN" dirty="0"/>
              <a:t>port</a:t>
            </a:r>
            <a:endParaRPr lang="en-US" altLang="zh-TW" dirty="0"/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zh-CN" altLang="en-US" dirty="0"/>
              <a:t>預設為</a:t>
            </a:r>
            <a:r>
              <a:rPr lang="en-US" altLang="zh-TW" dirty="0"/>
              <a:t> TCP port</a:t>
            </a:r>
          </a:p>
          <a:p>
            <a:pPr lvl="2"/>
            <a:r>
              <a:rPr lang="en-US" altLang="zh-TW" dirty="0"/>
              <a:t>Ex: EXPOSE 80/TCP</a:t>
            </a:r>
          </a:p>
          <a:p>
            <a:pPr lvl="2"/>
            <a:r>
              <a:rPr lang="en-US" altLang="zh-TW" dirty="0"/>
              <a:t>Ex: EXPOSE 8000/UDP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-p {{local</a:t>
            </a:r>
            <a:r>
              <a:rPr lang="zh-TW" altLang="en-US" dirty="0"/>
              <a:t>端</a:t>
            </a:r>
            <a:r>
              <a:rPr lang="en-US" altLang="zh-TW" dirty="0"/>
              <a:t>port}}:{{container</a:t>
            </a:r>
            <a:r>
              <a:rPr lang="zh-CN" altLang="en-US" dirty="0"/>
              <a:t>啟用</a:t>
            </a:r>
            <a:r>
              <a:rPr lang="en-US" altLang="zh-CN" dirty="0"/>
              <a:t>port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-p 80:80</a:t>
            </a:r>
          </a:p>
          <a:p>
            <a:pPr lvl="2"/>
            <a:r>
              <a:rPr lang="en-US" altLang="zh-TW" dirty="0"/>
              <a:t>docker run -p 80:80 -p 443:443</a:t>
            </a:r>
          </a:p>
          <a:p>
            <a:pPr lvl="1"/>
            <a:r>
              <a:rPr lang="en-US" altLang="zh-TW" dirty="0"/>
              <a:t>docker run -P</a:t>
            </a:r>
          </a:p>
          <a:p>
            <a:pPr lvl="2"/>
            <a:r>
              <a:rPr lang="zh-CN" altLang="en-US" dirty="0"/>
              <a:t>隨機指定一個</a:t>
            </a:r>
            <a:r>
              <a:rPr lang="en-US" altLang="zh-CN" dirty="0"/>
              <a:t>3xxxx</a:t>
            </a:r>
            <a:r>
              <a:rPr lang="zh-TW" altLang="en-US" dirty="0"/>
              <a:t> </a:t>
            </a:r>
            <a:r>
              <a:rPr lang="en-US" altLang="zh-TW" dirty="0"/>
              <a:t>port </a:t>
            </a:r>
            <a:r>
              <a:rPr lang="zh-CN" altLang="en-US" dirty="0"/>
              <a:t>給</a:t>
            </a:r>
            <a:r>
              <a:rPr lang="en-US" altLang="zh-CN" dirty="0"/>
              <a:t>EXPOSE </a:t>
            </a:r>
            <a:r>
              <a:rPr lang="zh-TW" altLang="en-US" dirty="0"/>
              <a:t> </a:t>
            </a:r>
            <a:r>
              <a:rPr lang="en-US" altLang="zh-TW" dirty="0"/>
              <a:t>port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831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</a:t>
            </a:r>
          </a:p>
          <a:p>
            <a:pPr lvl="1"/>
            <a:r>
              <a:rPr lang="zh-CN" altLang="en-US" dirty="0"/>
              <a:t>可多組</a:t>
            </a:r>
            <a:endParaRPr lang="en-US" altLang="zh-TW" dirty="0"/>
          </a:p>
          <a:p>
            <a:r>
              <a:rPr lang="zh-CN" altLang="en-US" dirty="0"/>
              <a:t>可</a:t>
            </a:r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  <a:r>
              <a:rPr lang="zh-CN" altLang="en-US" dirty="0"/>
              <a:t>取代</a:t>
            </a:r>
            <a:endParaRPr lang="en-US" altLang="zh-TW" dirty="0"/>
          </a:p>
          <a:p>
            <a:pPr lvl="1"/>
            <a:r>
              <a:rPr lang="en-US" altLang="zh-TW" dirty="0"/>
              <a:t>docker run -v {{local</a:t>
            </a:r>
            <a:r>
              <a:rPr lang="zh-TW" altLang="en-US" dirty="0"/>
              <a:t>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</a:t>
            </a:r>
          </a:p>
          <a:p>
            <a:pPr lvl="2"/>
            <a:r>
              <a:rPr lang="en-US" altLang="zh-TW" dirty="0"/>
              <a:t>docker run -v $HOME/container1-data:/data</a:t>
            </a:r>
          </a:p>
          <a:p>
            <a:pPr lvl="2"/>
            <a:r>
              <a:rPr lang="en-US" altLang="zh-TW" dirty="0"/>
              <a:t>docker run -v $HOME/container1-data:/data -v $HOME/container1-logs:/var/lib/log</a:t>
            </a:r>
          </a:p>
          <a:p>
            <a:pPr lvl="1"/>
            <a:endParaRPr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20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不可取代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CMD (</a:t>
            </a:r>
            <a:r>
              <a:rPr lang="zh-CN" altLang="en-US" dirty="0"/>
              <a:t>預設執行</a:t>
            </a:r>
            <a:r>
              <a:rPr lang="en-US" altLang="zh-CN" dirty="0"/>
              <a:t>command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</a:t>
            </a:r>
            <a:r>
              <a:rPr lang="zh-CN" altLang="en-US" dirty="0"/>
              <a:t>經</a:t>
            </a:r>
            <a:r>
              <a:rPr lang="zh-TW" altLang="en-US" dirty="0"/>
              <a:t>由</a:t>
            </a:r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{</a:t>
            </a:r>
            <a:r>
              <a:rPr lang="en-US" altLang="zh-TW" dirty="0" err="1"/>
              <a:t>image_name</a:t>
            </a:r>
            <a:r>
              <a:rPr lang="en-US" altLang="zh-TW" dirty="0"/>
              <a:t>} {command}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可取代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550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TW" dirty="0"/>
              <a:t>ENTRYPOINT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en-US" altLang="zh-CN" dirty="0"/>
              <a:t>CMD</a:t>
            </a:r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884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</a:t>
            </a:r>
            <a:r>
              <a:rPr kumimoji="1" lang="zh-TW" altLang="en-US" dirty="0"/>
              <a:t>比較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FROM python:3</a:t>
            </a:r>
          </a:p>
          <a:p>
            <a:pPr marL="0" indent="0">
              <a:buNone/>
            </a:pPr>
            <a:r>
              <a:rPr kumimoji="1" lang="en-US" altLang="zh-TW" dirty="0"/>
              <a:t>WORKDIR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/app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pip install --no-cache-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 -r ./</a:t>
            </a:r>
            <a:r>
              <a:rPr kumimoji="1" lang="en-US" altLang="zh-TW" dirty="0" err="1"/>
              <a:t>requirements.txt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CMD [ "python", "</a:t>
            </a:r>
            <a:r>
              <a:rPr kumimoji="1" lang="en-US" altLang="zh-TW" dirty="0" err="1"/>
              <a:t>api.py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A7856D-4A8F-DB90-7BBA-1AF8D430C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</a:t>
            </a:r>
            <a:r>
              <a:rPr lang="en-US" altLang="zh-TW" dirty="0" err="1"/>
              <a:t>requirments.txt</a:t>
            </a:r>
            <a:r>
              <a:rPr lang="en-US" altLang="zh-TW" dirty="0"/>
              <a:t>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./</a:t>
            </a:r>
            <a:r>
              <a:rPr lang="en-US" altLang="zh-TW" dirty="0" err="1"/>
              <a:t>requirements.txt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1B9D08-9CB9-AC36-8FF6-AC0523FC8552}"/>
              </a:ext>
            </a:extLst>
          </p:cNvPr>
          <p:cNvSpPr txBox="1"/>
          <p:nvPr/>
        </p:nvSpPr>
        <p:spPr>
          <a:xfrm>
            <a:off x="1178351" y="5788058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檔案路徑：</a:t>
            </a:r>
            <a:r>
              <a:rPr kumimoji="1" lang="en-US" altLang="zh-TW" dirty="0"/>
              <a:t>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/flask-</a:t>
            </a:r>
            <a:r>
              <a:rPr kumimoji="1" lang="en-US" altLang="zh-TW" dirty="0" err="1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62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-a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7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rmi</a:t>
            </a:r>
            <a:r>
              <a:rPr kumimoji="1" lang="en-US" altLang="zh-TW" dirty="0"/>
              <a:t> {</a:t>
            </a:r>
            <a:r>
              <a:rPr kumimoji="1" lang="en-US" altLang="zh-TW" dirty="0" err="1"/>
              <a:t>repository:tag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81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903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zh-CN" altLang="en-US" dirty="0"/>
              <a:t>登入指定路徑</a:t>
            </a:r>
            <a:r>
              <a:rPr kumimoji="1" lang="en-US" altLang="zh-CN" dirty="0"/>
              <a:t>docker registry</a:t>
            </a:r>
          </a:p>
          <a:p>
            <a:pPr lvl="2"/>
            <a:r>
              <a:rPr kumimoji="1" lang="en-US" altLang="zh-CN" dirty="0"/>
              <a:t>ex: docker login </a:t>
            </a:r>
            <a:r>
              <a:rPr lang="en-US" altLang="zh-TW" b="1" dirty="0"/>
              <a:t>10.30.1.1 </a:t>
            </a:r>
          </a:p>
          <a:p>
            <a:r>
              <a:rPr kumimoji="1" lang="en-US" altLang="zh-CN" dirty="0"/>
              <a:t>docker logout</a:t>
            </a:r>
          </a:p>
          <a:p>
            <a:pPr lvl="1"/>
            <a:r>
              <a:rPr kumimoji="1" lang="zh-CN" altLang="en-US" dirty="0"/>
              <a:t>登出</a:t>
            </a:r>
            <a:endParaRPr kumimoji="1" lang="en-US" altLang="zh-CN" dirty="0"/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71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dirty="0"/>
              <a:t>Source code</a:t>
            </a:r>
          </a:p>
          <a:p>
            <a:pPr lvl="1"/>
            <a:r>
              <a:rPr kumimoji="1" lang="en-US" altLang="zh-TW" sz="3200" dirty="0">
                <a:hlinkClick r:id="rId3"/>
              </a:rPr>
              <a:t>https://github.com/demoyuw/k8s</a:t>
            </a:r>
            <a:endParaRPr kumimoji="1" lang="en-US" altLang="zh-TW" sz="3200" dirty="0"/>
          </a:p>
          <a:p>
            <a:r>
              <a:rPr lang="zh-CN" altLang="en-US" sz="3600" dirty="0">
                <a:hlinkClick r:id="rId4"/>
              </a:rPr>
              <a:t>虛擬機資源</a:t>
            </a:r>
            <a:endParaRPr lang="en-US" altLang="zh-TW" sz="3600" dirty="0">
              <a:hlinkClick r:id="rId4"/>
            </a:endParaRPr>
          </a:p>
          <a:p>
            <a:pPr lvl="1"/>
            <a:r>
              <a:rPr lang="en-US" altLang="zh-TW" sz="3200" dirty="0">
                <a:hlinkClick r:id="rId4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{{</a:t>
            </a:r>
            <a:r>
              <a:rPr lang="zh-TW" altLang="en-US" dirty="0"/>
              <a:t>本地端路徑</a:t>
            </a:r>
            <a:r>
              <a:rPr lang="en-US" altLang="zh-TW" dirty="0"/>
              <a:t>}}:{{container </a:t>
            </a:r>
            <a:r>
              <a:rPr lang="zh-TW" altLang="en-US" dirty="0"/>
              <a:t>路徑</a:t>
            </a:r>
            <a:r>
              <a:rPr lang="en-US" altLang="zh-TW" dirty="0"/>
              <a:t>}} -p {{</a:t>
            </a:r>
            <a:r>
              <a:rPr lang="zh-CN" altLang="en-US" dirty="0"/>
              <a:t>本地端</a:t>
            </a:r>
            <a:r>
              <a:rPr lang="en-US" altLang="zh-CN" dirty="0"/>
              <a:t>port}}:{{container port}}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80:80 -v /opt:/opt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  <a:p>
            <a:r>
              <a:rPr kumimoji="1" lang="en-US" altLang="zh-CN" dirty="0"/>
              <a:t>Container</a:t>
            </a:r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975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755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 container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zh-CN" altLang="en-US" dirty="0"/>
              <a:t>啟動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container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docker start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pPr lvl="1"/>
            <a:r>
              <a:rPr kumimoji="1" lang="en-US" altLang="zh-TW" dirty="0"/>
              <a:t>docker rm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49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304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detail(container</a:t>
            </a:r>
            <a:r>
              <a:rPr kumimoji="1" lang="zh-TW" altLang="en-US" dirty="0"/>
              <a:t> </a:t>
            </a:r>
            <a:r>
              <a:rPr kumimoji="1" lang="zh-CN" altLang="en-US" dirty="0"/>
              <a:t>設定檔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顯示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內的</a:t>
            </a:r>
            <a:r>
              <a:rPr kumimoji="1" lang="en-US" altLang="zh-CN" dirty="0" err="1"/>
              <a:t>stdout</a:t>
            </a:r>
            <a:r>
              <a:rPr kumimoji="1" lang="en-US" altLang="zh-CN" dirty="0"/>
              <a:t>, stderr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58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768B08-DFB1-DD44-8D71-4630EEAF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Multi-stage </a:t>
            </a:r>
            <a:r>
              <a:rPr kumimoji="1" lang="en-US" altLang="zh-CN" dirty="0"/>
              <a:t>(docker 17.05</a:t>
            </a:r>
            <a:r>
              <a:rPr kumimoji="1" lang="zh-CN" altLang="en-US" dirty="0"/>
              <a:t>以後版本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C027C-22BA-D24A-81E0-13235ADB4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一個</a:t>
            </a:r>
            <a:r>
              <a:rPr kumimoji="1" lang="en-US" altLang="zh-TW" dirty="0"/>
              <a:t>docker file </a:t>
            </a:r>
            <a:r>
              <a:rPr kumimoji="1" lang="zh-CN" altLang="en-US" dirty="0"/>
              <a:t>可以執行多個</a:t>
            </a:r>
            <a:r>
              <a:rPr kumimoji="1" lang="en-US" altLang="zh-CN" dirty="0"/>
              <a:t>stage</a:t>
            </a:r>
          </a:p>
          <a:p>
            <a:r>
              <a:rPr kumimoji="1" lang="en-US" altLang="zh-CN" dirty="0"/>
              <a:t>stage</a:t>
            </a:r>
            <a:r>
              <a:rPr kumimoji="1" lang="zh-CN" altLang="en-US" dirty="0"/>
              <a:t>可以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其他</a:t>
            </a:r>
            <a:r>
              <a:rPr kumimoji="1" lang="en-US" altLang="zh-CN" dirty="0"/>
              <a:t>stage </a:t>
            </a:r>
            <a:r>
              <a:rPr kumimoji="1" lang="zh-CN" altLang="en-US" dirty="0"/>
              <a:t>或</a:t>
            </a:r>
            <a:r>
              <a:rPr kumimoji="1" lang="zh-TW" altLang="en-US" dirty="0"/>
              <a:t> </a:t>
            </a:r>
            <a:r>
              <a:rPr kumimoji="1" lang="en-US" altLang="zh-TW" dirty="0"/>
              <a:t>image</a:t>
            </a:r>
            <a:r>
              <a:rPr kumimoji="1" lang="zh-CN" altLang="en-US" dirty="0"/>
              <a:t>裡的檔案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F0A25E-FA0E-7248-AFCD-2CA29C3C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792C11-ECD2-6047-B6F3-7F01577C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505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77E98-B4F9-D344-B08E-1D9E69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Java Spring with </a:t>
            </a:r>
            <a:r>
              <a:rPr kumimoji="1" lang="en-US" altLang="zh-TW" dirty="0" err="1"/>
              <a:t>gradle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D93EC9-3290-954B-9863-154943D98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gradle:jdk8 as build-stage</a:t>
            </a:r>
          </a:p>
          <a:p>
            <a:pPr marL="0" indent="0">
              <a:buNone/>
            </a:pPr>
            <a:r>
              <a:rPr kumimoji="1" lang="en-US" altLang="zh-TW" dirty="0"/>
              <a:t>COPY --</a:t>
            </a:r>
            <a:r>
              <a:rPr kumimoji="1" lang="en-US" altLang="zh-TW" dirty="0" err="1"/>
              <a:t>chown</a:t>
            </a:r>
            <a:r>
              <a:rPr kumimoji="1" lang="en-US" altLang="zh-TW" dirty="0"/>
              <a:t>=</a:t>
            </a:r>
            <a:r>
              <a:rPr kumimoji="1" lang="en-US" altLang="zh-TW" dirty="0" err="1"/>
              <a:t>gradle:gradle</a:t>
            </a:r>
            <a:r>
              <a:rPr kumimoji="1" lang="en-US" altLang="zh-TW" dirty="0"/>
              <a:t> .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WORKDIR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FROM openjdk:8-jdk-alpine</a:t>
            </a:r>
          </a:p>
          <a:p>
            <a:pPr marL="0" indent="0">
              <a:buNone/>
            </a:pPr>
            <a:r>
              <a:rPr kumimoji="1" lang="en-US" altLang="zh-TW" dirty="0"/>
              <a:t>RUN ls -al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/home/</a:t>
            </a:r>
            <a:r>
              <a:rPr kumimoji="1" lang="en-US" altLang="zh-TW" dirty="0" err="1"/>
              <a:t>gradle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src</a:t>
            </a:r>
            <a:r>
              <a:rPr kumimoji="1" lang="en-US" altLang="zh-TW" dirty="0"/>
              <a:t>/build/libs/spring-boot-docker-0.0.1-SNAPSHOT.jar </a:t>
            </a:r>
            <a:r>
              <a:rPr kumimoji="1" lang="en-US" altLang="zh-TW" dirty="0" err="1"/>
              <a:t>app.jar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ENTRYPOINT ["java","-jar","/</a:t>
            </a:r>
            <a:r>
              <a:rPr kumimoji="1" lang="en-US" altLang="zh-TW" dirty="0" err="1"/>
              <a:t>app.jar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29A227-18E0-844A-A530-D103F0B40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F4D18-F835-9B4A-A931-0C235670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3166BF-C149-4D24-83FF-8B43287890DA}"/>
              </a:ext>
            </a:extLst>
          </p:cNvPr>
          <p:cNvSpPr txBox="1"/>
          <p:nvPr/>
        </p:nvSpPr>
        <p:spPr>
          <a:xfrm>
            <a:off x="1233150" y="6176963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/java-spring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810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65C2A-9906-DF25-8A01-FD6138CD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and Run Java Spring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74A16-01D7-043D-5D1F-401A80E3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建置</a:t>
            </a:r>
            <a:r>
              <a:rPr kumimoji="1" lang="en-US" altLang="zh-TW" dirty="0"/>
              <a:t>image</a:t>
            </a:r>
          </a:p>
          <a:p>
            <a:pPr lvl="1"/>
            <a:r>
              <a:rPr kumimoji="1" lang="en-US" altLang="zh-TW" dirty="0"/>
              <a:t>docker build 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運行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8080:8080 --name java-spring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/java-spring:v1</a:t>
            </a:r>
          </a:p>
          <a:p>
            <a:r>
              <a:rPr kumimoji="1" lang="zh-TW" altLang="en-US" dirty="0"/>
              <a:t>檢查狀態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-a</a:t>
            </a:r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F0DF-0908-4D87-6FB7-6CAB4B33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 </a:t>
            </a:r>
            <a:r>
              <a:rPr kumimoji="1" lang="en-US" altLang="zh-TW" dirty="0"/>
              <a:t>Java 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B4874-5EC9-0014-8ADE-24A6F49A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http://{VM1 </a:t>
            </a:r>
            <a:r>
              <a:rPr kumimoji="1" lang="zh-TW" altLang="en-US" dirty="0"/>
              <a:t>外部</a:t>
            </a:r>
            <a:r>
              <a:rPr kumimoji="1" lang="en-US" altLang="zh-TW" dirty="0"/>
              <a:t>IP}:8080/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421C11-6F7B-0BE6-E676-C57142B0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66" y="3028713"/>
            <a:ext cx="98933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37672D-A6E2-8E84-0873-8653D5BBB78A}"/>
              </a:ext>
            </a:extLst>
          </p:cNvPr>
          <p:cNvSpPr txBox="1"/>
          <p:nvPr/>
        </p:nvSpPr>
        <p:spPr>
          <a:xfrm>
            <a:off x="1216058" y="6081991"/>
            <a:ext cx="902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docker-</a:t>
            </a:r>
            <a:r>
              <a:rPr kumimoji="1" lang="en-US" altLang="zh-TW" dirty="0" err="1"/>
              <a:t>devops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41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-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-</a:t>
            </a:r>
            <a:r>
              <a:rPr kumimoji="1" lang="en-US" altLang="zh-TW" sz="2600" dirty="0" err="1"/>
              <a:t>i</a:t>
            </a:r>
            <a:r>
              <a:rPr kumimoji="1" lang="en-US" altLang="zh-TW" sz="2600" dirty="0"/>
              <a:t>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VueJS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# build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node:lts-alpine</a:t>
            </a:r>
            <a:r>
              <a:rPr kumimoji="1" lang="en-US" altLang="zh-TW" dirty="0"/>
              <a:t> as build-stage</a:t>
            </a:r>
          </a:p>
          <a:p>
            <a:pPr marL="0" indent="0">
              <a:buNone/>
            </a:pPr>
            <a:r>
              <a:rPr kumimoji="1" lang="en-US" altLang="zh-TW" dirty="0"/>
              <a:t>WORKDIR /app</a:t>
            </a:r>
          </a:p>
          <a:p>
            <a:pPr marL="0" indent="0">
              <a:buNone/>
            </a:pPr>
            <a:r>
              <a:rPr kumimoji="1" lang="en-US" altLang="zh-TW" dirty="0"/>
              <a:t>COPY package*.json ./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install</a:t>
            </a:r>
          </a:p>
          <a:p>
            <a:pPr marL="0" indent="0">
              <a:buNone/>
            </a:pPr>
            <a:r>
              <a:rPr kumimoji="1" lang="en-US" altLang="zh-TW" dirty="0"/>
              <a:t>COPY . .</a:t>
            </a:r>
          </a:p>
          <a:p>
            <a:pPr marL="0" indent="0">
              <a:buNone/>
            </a:pPr>
            <a:r>
              <a:rPr kumimoji="1" lang="en-US" altLang="zh-TW" dirty="0"/>
              <a:t>RUN </a:t>
            </a:r>
            <a:r>
              <a:rPr kumimoji="1" lang="en-US" altLang="zh-TW" dirty="0" err="1"/>
              <a:t>npm</a:t>
            </a:r>
            <a:r>
              <a:rPr kumimoji="1" lang="en-US" altLang="zh-TW" dirty="0"/>
              <a:t> run build</a:t>
            </a:r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# production stage</a:t>
            </a:r>
          </a:p>
          <a:p>
            <a:pPr marL="0" indent="0">
              <a:buNone/>
            </a:pPr>
            <a:r>
              <a:rPr kumimoji="1" lang="en-US" altLang="zh-TW" dirty="0"/>
              <a:t>FROM </a:t>
            </a:r>
            <a:r>
              <a:rPr kumimoji="1" lang="en-US" altLang="zh-TW" dirty="0" err="1"/>
              <a:t>nginx:stable-alpine</a:t>
            </a:r>
            <a:r>
              <a:rPr kumimoji="1" lang="en-US" altLang="zh-TW" dirty="0"/>
              <a:t> as production-stage</a:t>
            </a:r>
          </a:p>
          <a:p>
            <a:pPr marL="0" indent="0">
              <a:buNone/>
            </a:pPr>
            <a:r>
              <a:rPr kumimoji="1" lang="en-US" altLang="zh-TW" dirty="0"/>
              <a:t>COPY --from=build-stage /app/</a:t>
            </a:r>
            <a:r>
              <a:rPr kumimoji="1" lang="en-US" altLang="zh-TW" dirty="0" err="1"/>
              <a:t>dist</a:t>
            </a:r>
            <a:r>
              <a:rPr kumimoji="1" lang="en-US" altLang="zh-TW" dirty="0"/>
              <a:t> /</a:t>
            </a:r>
            <a:r>
              <a:rPr kumimoji="1" lang="en-US" altLang="zh-TW" dirty="0" err="1"/>
              <a:t>usr</a:t>
            </a:r>
            <a:r>
              <a:rPr kumimoji="1" lang="en-US" altLang="zh-TW" dirty="0"/>
              <a:t>/share/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/html</a:t>
            </a:r>
          </a:p>
          <a:p>
            <a:pPr marL="0" indent="0">
              <a:buNone/>
            </a:pPr>
            <a:r>
              <a:rPr kumimoji="1" lang="en-US" altLang="zh-TW" dirty="0"/>
              <a:t>EXPOSE 80</a:t>
            </a:r>
          </a:p>
          <a:p>
            <a:pPr marL="0" indent="0">
              <a:buNone/>
            </a:pPr>
            <a:r>
              <a:rPr kumimoji="1" lang="en-US" altLang="zh-TW" dirty="0"/>
              <a:t>CMD ["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", "-g", "daemon off;"]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779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174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768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07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-it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436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-it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77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41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1144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0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0990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 </a:t>
            </a:r>
            <a:r>
              <a:rPr kumimoji="1" lang="zh-CN" altLang="en-US" dirty="0"/>
              <a:t>各個版本設定與</a:t>
            </a:r>
            <a:r>
              <a:rPr kumimoji="1" lang="en-US" altLang="zh-CN" dirty="0"/>
              <a:t>image</a:t>
            </a:r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 err="1"/>
              <a:t>ReplicateSet</a:t>
            </a:r>
            <a:endParaRPr kumimoji="1" lang="en-US" altLang="zh-Hant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122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BF08E-8F2F-9649-9AB4-7067F64B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Deployment </a:t>
            </a:r>
            <a:r>
              <a:rPr kumimoji="1" lang="zh-CN" altLang="en-US" dirty="0"/>
              <a:t>資源從屬關係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4D659B4-58F2-3647-A530-76D4FBC6D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996" y="1825625"/>
            <a:ext cx="6848007" cy="4351338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4CBD8-9FCE-DE41-9A41-A3E09DBB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C6C28-02FD-F84B-AE65-71727FA5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B5F1CE-D559-8B4A-8DC7-899B44713673}"/>
              </a:ext>
            </a:extLst>
          </p:cNvPr>
          <p:cNvSpPr txBox="1"/>
          <p:nvPr/>
        </p:nvSpPr>
        <p:spPr>
          <a:xfrm>
            <a:off x="1165253" y="6176963"/>
            <a:ext cx="99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Source: 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ithelp.ithome.com.tw</a:t>
            </a:r>
            <a:r>
              <a:rPr kumimoji="1" lang="en-US" altLang="zh-TW" dirty="0">
                <a:latin typeface="Times New Roman" panose="02020603050405020304" pitchFamily="18" charset="0"/>
              </a:rPr>
              <a:t>/articles/10195639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7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397"/>
            <a:ext cx="10515600" cy="428779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2299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729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488" y="1825625"/>
            <a:ext cx="4947023" cy="4351338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471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1329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829" y="1206719"/>
            <a:ext cx="5190697" cy="497024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93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395" y="1825625"/>
            <a:ext cx="8473210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165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作業系統層虛擬化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</a:t>
            </a:r>
            <a:r>
              <a:rPr kumimoji="1" lang="zh-CN" altLang="en-US" dirty="0"/>
              <a:t>可視為獨立執行緒</a:t>
            </a:r>
            <a:r>
              <a:rPr kumimoji="1" lang="en-US" altLang="zh-CN" dirty="0"/>
              <a:t>(process)</a:t>
            </a:r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3038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701" y="1825625"/>
            <a:ext cx="7970598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06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藍綠部署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488" y="1825625"/>
            <a:ext cx="391702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3474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409" y="1825625"/>
            <a:ext cx="7763182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9340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478" y="1825625"/>
            <a:ext cx="92090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474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563" y="1825625"/>
            <a:ext cx="915487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2107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678" y="1825625"/>
            <a:ext cx="9040644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01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808" y="1825625"/>
            <a:ext cx="7048383" cy="435133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5360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3783" y="1825625"/>
            <a:ext cx="3970434" cy="4351338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2053" y="1825625"/>
            <a:ext cx="4181893" cy="43513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825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7996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413"/>
            <a:ext cx="5181600" cy="429176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38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8525"/>
            <a:ext cx="10515600" cy="410553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</a:rPr>
              <a:t>圖片來源：</a:t>
            </a:r>
            <a:r>
              <a:rPr kumimoji="1" lang="en-US" altLang="zh-TW" dirty="0">
                <a:latin typeface="Times New Roman" panose="02020603050405020304" pitchFamily="18" charset="0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www.docker.com</a:t>
            </a:r>
            <a:r>
              <a:rPr kumimoji="1" lang="en-US" altLang="zh-TW" dirty="0">
                <a:latin typeface="Times New Roman" panose="02020603050405020304" pitchFamily="18" charset="0"/>
              </a:rPr>
              <a:t>/what-container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00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79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7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--classic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7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0974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74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ubunu20_deploy_rancher.sh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343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6402E-C918-824B-BAD2-13F01FAAD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286"/>
            <a:ext cx="10515600" cy="3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0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rancher container </a:t>
            </a:r>
            <a:r>
              <a:rPr kumimoji="1" lang="zh-CN" altLang="en-US" dirty="0"/>
              <a:t>取得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預設密碼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803408E-2C01-6544-90E6-1DC4A3E4A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8130" y="1265682"/>
            <a:ext cx="5102959" cy="44431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8D0D9F-0D21-B94A-864E-DA6FB4CB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4" y="5806906"/>
            <a:ext cx="11756032" cy="5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4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F0804-977A-8F4D-9D21-FEC70D36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TW" dirty="0"/>
              <a:t> admin password,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 URL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326662-0BA9-C047-8E61-4BB01A9A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9E7B-4664-B048-8627-29997BE79705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63A571-7AAC-6541-A5DE-832643F3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62C321D-1C8D-2249-A579-1F349E844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400" y="1460744"/>
            <a:ext cx="5029200" cy="50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8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Cluster(k8s) on Rancher UI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1709B57-C5E7-E841-ACFA-CE9184C50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205" y="1448577"/>
            <a:ext cx="7043352" cy="5099470"/>
          </a:xfrm>
        </p:spPr>
      </p:pic>
    </p:spTree>
    <p:extLst>
      <p:ext uri="{BB962C8B-B14F-4D97-AF65-F5344CB8AC3E}">
        <p14:creationId xmlns:p14="http://schemas.microsoft.com/office/powerpoint/2010/main" val="409693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8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277208-2BB3-9A48-8C85-5CAB0CC3F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841" y="1825625"/>
            <a:ext cx="8400317" cy="4351338"/>
          </a:xfrm>
        </p:spPr>
      </p:pic>
    </p:spTree>
    <p:extLst>
      <p:ext uri="{BB962C8B-B14F-4D97-AF65-F5344CB8AC3E}">
        <p14:creationId xmlns:p14="http://schemas.microsoft.com/office/powerpoint/2010/main" val="17602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1EA54D6-B811-994D-8B31-471049130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231" y="1825625"/>
            <a:ext cx="8813538" cy="4351338"/>
          </a:xfrm>
        </p:spPr>
      </p:pic>
    </p:spTree>
    <p:extLst>
      <p:ext uri="{BB962C8B-B14F-4D97-AF65-F5344CB8AC3E}">
        <p14:creationId xmlns:p14="http://schemas.microsoft.com/office/powerpoint/2010/main" val="1845304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C0C6DAC-BF80-2F4C-AFBF-A4D6F27A9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533" y="1825625"/>
            <a:ext cx="9394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6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AD70FA-E384-AE49-B9BC-EA0336691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1" y="1825625"/>
            <a:ext cx="93834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23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TW" dirty="0"/>
              <a:t>VM2</a:t>
            </a:r>
            <a:r>
              <a:rPr kumimoji="1" lang="zh-TW" altLang="en-US" dirty="0"/>
              <a:t>安裝</a:t>
            </a:r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~/k8s/rancher/ubunu20_install_docker.sh</a:t>
            </a:r>
          </a:p>
          <a:p>
            <a:r>
              <a:rPr kumimoji="1" lang="zh-TW" altLang="en-US" dirty="0"/>
              <a:t>把使用者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) </a:t>
            </a:r>
            <a:r>
              <a:rPr kumimoji="1" lang="zh-CN" altLang="en-US" dirty="0"/>
              <a:t>加入</a:t>
            </a:r>
            <a:r>
              <a:rPr kumimoji="1" lang="en-US" altLang="zh-CN" dirty="0"/>
              <a:t>docker</a:t>
            </a:r>
            <a:r>
              <a:rPr kumimoji="1" lang="zh-TW" altLang="en-US" dirty="0"/>
              <a:t>，重</a:t>
            </a:r>
            <a:r>
              <a:rPr kumimoji="1" lang="zh-CN" altLang="en-US" dirty="0"/>
              <a:t>新讀取設定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exit; </a:t>
            </a:r>
            <a:r>
              <a:rPr kumimoji="1" lang="zh-CN" altLang="en-US" dirty="0"/>
              <a:t>重新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登入</a:t>
            </a:r>
            <a:endParaRPr kumimoji="1" lang="en-US" altLang="zh-CN" dirty="0"/>
          </a:p>
          <a:p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version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2453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docker run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1F9071A-1B25-AF4B-9BC9-10D86896D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3" y="2949146"/>
            <a:ext cx="11188937" cy="19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11059-EA61-9640-9C69-227A58D1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CN" altLang="en-US" dirty="0"/>
              <a:t>部署中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B8AA87-312F-C942-9334-1A3D52AE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6F2379-05A0-F14A-82DA-14AD8A36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ABCFB2C-D970-5A48-8F64-D87ECB4B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704"/>
            <a:ext cx="10515600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28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</a:t>
            </a:r>
            <a:r>
              <a:rPr kumimoji="1" lang="en-US" altLang="zh-CN" dirty="0"/>
              <a:t>Download 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870BAFE-8029-DA46-AC9F-0307F584E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6047"/>
            <a:ext cx="10515600" cy="41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0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1EE3EC-5F84-A247-8578-B8768A7A3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675" y="1825625"/>
            <a:ext cx="8172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148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093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啟動效率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r>
              <a:rPr lang="zh-TW" altLang="en-US" dirty="0"/>
              <a:t>運算效能</a:t>
            </a:r>
          </a:p>
          <a:p>
            <a:pPr lvl="1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r>
              <a:rPr lang="zh-TW" altLang="en-US" dirty="0"/>
              <a:t>安全性</a:t>
            </a:r>
          </a:p>
          <a:p>
            <a:pPr lvl="1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76004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</a:t>
            </a:r>
            <a:r>
              <a:rPr kumimoji="1" lang="en-US" altLang="zh-TW" dirty="0"/>
              <a:t> config file </a:t>
            </a:r>
            <a:r>
              <a:rPr kumimoji="1" lang="zh-CN" altLang="en-US" dirty="0"/>
              <a:t>放置到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7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(</a:t>
            </a:r>
            <a:r>
              <a:rPr kumimoji="1" lang="zh-CN" altLang="en-US" dirty="0"/>
              <a:t>讀取</a:t>
            </a:r>
            <a:r>
              <a:rPr kumimoji="1" lang="en-US" altLang="zh-CN" dirty="0"/>
              <a:t>~/.</a:t>
            </a:r>
            <a:r>
              <a:rPr kumimoji="1" lang="en-US" altLang="zh-CN" dirty="0" err="1"/>
              <a:t>kube</a:t>
            </a:r>
            <a:r>
              <a:rPr kumimoji="1" lang="en-US" altLang="zh-CN" dirty="0"/>
              <a:t>/config)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1108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394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044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4642" y="1938387"/>
            <a:ext cx="3772849" cy="491961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B29FF4-A115-D248-B7F3-95D946C8A452}"/>
              </a:ext>
            </a:extLst>
          </p:cNvPr>
          <p:cNvSpPr txBox="1"/>
          <p:nvPr/>
        </p:nvSpPr>
        <p:spPr>
          <a:xfrm>
            <a:off x="1388662" y="1375646"/>
            <a:ext cx="838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</a:rPr>
              <a:t>deployment/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</a:t>
            </a:r>
            <a:r>
              <a:rPr kumimoji="1" lang="en-US" altLang="zh-TW" dirty="0">
                <a:latin typeface="Times New Roman" panose="02020603050405020304" pitchFamily="18" charset="0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</a:rPr>
              <a:t>nginx-deploy.yaml</a:t>
            </a:r>
            <a:endParaRPr kumimoji="1" lang="zh-TW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03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4821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4549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713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055813"/>
            <a:ext cx="6827838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194692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2022/7/19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91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4541</TotalTime>
  <Words>5255</Words>
  <Application>Microsoft Macintosh PowerPoint</Application>
  <PresentationFormat>寬螢幕</PresentationFormat>
  <Paragraphs>1194</Paragraphs>
  <Slides>187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187</vt:i4>
      </vt:variant>
    </vt:vector>
  </HeadingPairs>
  <TitlesOfParts>
    <vt:vector size="190" baseType="lpstr">
      <vt:lpstr>Arial</vt:lpstr>
      <vt:lpstr>Times New Roman</vt:lpstr>
      <vt:lpstr>Office 佈景主題</vt:lpstr>
      <vt:lpstr>資拓宏宇-深入淺出Container, Kubernete與GKE</vt:lpstr>
      <vt:lpstr>Outlook</vt:lpstr>
      <vt:lpstr>課程資源</vt:lpstr>
      <vt:lpstr>ssh 登入</vt:lpstr>
      <vt:lpstr>Container 與Docker</vt:lpstr>
      <vt:lpstr>Container </vt:lpstr>
      <vt:lpstr>Container vs. Virtual Machine -1</vt:lpstr>
      <vt:lpstr>Docker </vt:lpstr>
      <vt:lpstr>Container vs. Virtual Machine -2</vt:lpstr>
      <vt:lpstr>Docker 與Kubernetes</vt:lpstr>
      <vt:lpstr>Container 製作流程</vt:lpstr>
      <vt:lpstr>Docker 元件 -1</vt:lpstr>
      <vt:lpstr>Docker image堆疊</vt:lpstr>
      <vt:lpstr>Docker 元件 -2</vt:lpstr>
      <vt:lpstr>Can Windows 10 run Docker?</vt:lpstr>
      <vt:lpstr>Use VM1 on you docker development environmets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Python Flask API Dockerfile 比較</vt:lpstr>
      <vt:lpstr>自己build: 產生image</vt:lpstr>
      <vt:lpstr>Docker image -1</vt:lpstr>
      <vt:lpstr>Docker image -2</vt:lpstr>
      <vt:lpstr>Docker image -3</vt:lpstr>
      <vt:lpstr>Docker process -1</vt:lpstr>
      <vt:lpstr>Docker run 參數介紹</vt:lpstr>
      <vt:lpstr>Docker process -2</vt:lpstr>
      <vt:lpstr>Docker image -2</vt:lpstr>
      <vt:lpstr>Docker process - 除錯</vt:lpstr>
      <vt:lpstr>Dockerfile Multi-stage (docker 17.05以後版本)</vt:lpstr>
      <vt:lpstr>自己build Dockerfile: Java Spring with gradle</vt:lpstr>
      <vt:lpstr>Build and Run Java Spring </vt:lpstr>
      <vt:lpstr>驗證 Java Spring</vt:lpstr>
      <vt:lpstr>自己build Dockerfile: VueJS</vt:lpstr>
      <vt:lpstr>自己build Dockerfile: VueJS</vt:lpstr>
      <vt:lpstr>Java-tomcat Dockerfile</vt:lpstr>
      <vt:lpstr>Java-tomcat build and run </vt:lpstr>
      <vt:lpstr>Docker network - None</vt:lpstr>
      <vt:lpstr>Docker network - Container 1</vt:lpstr>
      <vt:lpstr>Docker network - Container 2</vt:lpstr>
      <vt:lpstr>Docker network - Host -1</vt:lpstr>
      <vt:lpstr>Docker network - Host -2</vt:lpstr>
      <vt:lpstr>Docker network - Bridge(default)</vt:lpstr>
      <vt:lpstr>Kubernetes</vt:lpstr>
      <vt:lpstr>Kubernetes</vt:lpstr>
      <vt:lpstr>K8s 架構圖</vt:lpstr>
      <vt:lpstr>Kubernetes 元件 -1</vt:lpstr>
      <vt:lpstr>Deployment 資源從屬關係</vt:lpstr>
      <vt:lpstr>K8s - pods</vt:lpstr>
      <vt:lpstr>Kubernetes 元件 -2</vt:lpstr>
      <vt:lpstr>K8s -Service</vt:lpstr>
      <vt:lpstr>K8s Label and Label Selector</vt:lpstr>
      <vt:lpstr>Selector</vt:lpstr>
      <vt:lpstr>藍綠部署 -1 </vt:lpstr>
      <vt:lpstr>藍綠部署 - 2</vt:lpstr>
      <vt:lpstr>藍綠部署 - 3</vt:lpstr>
      <vt:lpstr>A/B測試</vt:lpstr>
      <vt:lpstr>A/B測試- 2</vt:lpstr>
      <vt:lpstr>A/B測試- 3</vt:lpstr>
      <vt:lpstr>A/B測試- 4</vt:lpstr>
      <vt:lpstr>Two Service to one deployment</vt:lpstr>
      <vt:lpstr>K8s - Scaling</vt:lpstr>
      <vt:lpstr>K8s - Rolling update -1</vt:lpstr>
      <vt:lpstr>K8s - Rolling update -2</vt:lpstr>
      <vt:lpstr>K8s network module - Flannel (Overlay network)</vt:lpstr>
      <vt:lpstr>K8s network module - Calico</vt:lpstr>
      <vt:lpstr>Install kubectl</vt:lpstr>
      <vt:lpstr>用rancher 安裝Kubernetes</vt:lpstr>
      <vt:lpstr>Deploy Kubernetes: Rancher</vt:lpstr>
      <vt:lpstr>Deploy Rancher</vt:lpstr>
      <vt:lpstr>Deploy Rancher</vt:lpstr>
      <vt:lpstr>至rancher container 取得admin預設密碼</vt:lpstr>
      <vt:lpstr>設定 admin password, Server URL </vt:lpstr>
      <vt:lpstr>Create Cluster(k8s) on Rancher UI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在VM2安裝docker </vt:lpstr>
      <vt:lpstr>到vm2執行此docker run command</vt:lpstr>
      <vt:lpstr>Kubernetes 部署中</vt:lpstr>
      <vt:lpstr>部署完成，點選Download KubeConfig </vt:lpstr>
      <vt:lpstr>另存Kubeconfig file.</vt:lpstr>
      <vt:lpstr>Kubernetes 操作</vt:lpstr>
      <vt:lpstr>放置kube conf</vt:lpstr>
      <vt:lpstr>切換k8s 環境 (讀取~/.kube/config)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kubectl 指令</vt:lpstr>
      <vt:lpstr>實作: run nginx deployment upgrade and rollout -1</vt:lpstr>
      <vt:lpstr>實作: run nginx deployment upgrade and rollout -2</vt:lpstr>
      <vt:lpstr>實作: run nginx deployment upgrade and rollout -3</vt:lpstr>
      <vt:lpstr>實作: run nginx deployment upgrade and rollout -3</vt:lpstr>
      <vt:lpstr>實作: run nginx deployment upgrade and rollout -4 </vt:lpstr>
      <vt:lpstr>實作: run nginx deployment upgrade and rollout -5</vt:lpstr>
      <vt:lpstr>DaemonSet</vt:lpstr>
      <vt:lpstr>DaemonSet</vt:lpstr>
      <vt:lpstr>利用DaemonSet pod 取得節點上docker log</vt:lpstr>
      <vt:lpstr>取得 docker 資訊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Kubernetes Namespace (縮寫：ns)</vt:lpstr>
      <vt:lpstr>Kubernetes Namespace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K8s 資源使用率 </vt:lpstr>
      <vt:lpstr>K8s - cronjob -1</vt:lpstr>
      <vt:lpstr>K8s - cronjob -2</vt:lpstr>
      <vt:lpstr>K8s -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- 建Volume</vt:lpstr>
      <vt:lpstr>PVC, PV, Storage class關係圖</vt:lpstr>
      <vt:lpstr>Volume: GCP volume - 建PersistemtVolume -1</vt:lpstr>
      <vt:lpstr>Volume: GCP volume - 建PersistemtVolume -2</vt:lpstr>
      <vt:lpstr>Volume: GCP volume -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附錄A: window login to cloud VM by putty - 下載Putty ，填入id@ip</vt:lpstr>
      <vt:lpstr>附錄A: window login to cloud VM by putty - 左邊Connectopn/SSH/Auth</vt:lpstr>
      <vt:lpstr>附錄A: window login to cloud VM by putty - 選擇Private key file auth</vt:lpstr>
      <vt:lpstr>附錄A: window login to cloud VM by putty - 選擇k8s.ppk</vt:lpstr>
      <vt:lpstr>附錄A: window login to cloud VM by putty - 即可登入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devops：jenkins 搭配 docker 持續整合實務班</dc:title>
  <dc:creator>育緯 周</dc:creator>
  <cp:lastModifiedBy>育緯 周</cp:lastModifiedBy>
  <cp:revision>288</cp:revision>
  <dcterms:created xsi:type="dcterms:W3CDTF">2020-05-19T05:29:00Z</dcterms:created>
  <dcterms:modified xsi:type="dcterms:W3CDTF">2022-07-18T21:36:58Z</dcterms:modified>
</cp:coreProperties>
</file>